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napToObjects="1">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AD8D91A-A2EE-4B54-B3C6-F6C67903BA9C}" type="datetime1">
              <a:rPr lang="en-US" smtClean="0"/>
              <a:pPr/>
              <a:t>12/2/2011</a:t>
            </a:fld>
            <a:endParaRPr lang="en-US" dirty="0"/>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A84A37A-AFC2-4A01-80A1-FC20F2C0D5BB}" type="slidenum">
              <a:rPr lang="en-US" smtClean="0"/>
              <a:pPr/>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404122-9A3A-4FD8-98B8-22631F32846C}" type="datetime1">
              <a:rPr lang="en-US" smtClean="0"/>
              <a:pPr/>
              <a:t>12/2/2011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59A7B8-0EC4-44C9-AFEF-25E144F11C06}" type="datetime1">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BB47B5-C739-4DAE-AACD-CC58CA843AC4}" type="datetime1">
              <a:rPr lang="en-US" smtClean="0"/>
              <a:pPr/>
              <a:t>12/2/2011</a:t>
            </a:fld>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72AE48-94E6-46E0-BE32-5F0716DE9115}" type="datetime1">
              <a:rPr lang="en-US" smtClean="0"/>
              <a:pPr/>
              <a:t>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884C285-8BCE-48FC-97D9-E2837AF38351}" type="datetime1">
              <a:rPr lang="en-US" smtClean="0"/>
              <a:pPr/>
              <a:t>12/2/2011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70D3E6-EF16-4488-94A4-211508FE4682}" type="datetime1">
              <a:rPr lang="en-US" smtClean="0"/>
              <a:pPr/>
              <a:t>12/2/2011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077FB3B-20DA-4D0E-BF16-8262B7156612}" type="datetime1">
              <a:rPr lang="en-US" smtClean="0"/>
              <a:pPr/>
              <a:t>12/2/2011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C273C2C-6BD0-40EC-8D8D-4D51F089C5EB}" type="datetime1">
              <a:rPr lang="en-US" smtClean="0"/>
              <a:pPr/>
              <a:t>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5" name="Date Placeholder 4"/>
          <p:cNvSpPr>
            <a:spLocks noGrp="1"/>
          </p:cNvSpPr>
          <p:nvPr>
            <p:ph type="dt" sz="half" idx="10"/>
          </p:nvPr>
        </p:nvSpPr>
        <p:spPr/>
        <p:txBody>
          <a:bodyPr/>
          <a:lstStyle/>
          <a:p>
            <a:fld id="{2D377F5C-EDA7-4864-9756-35769B0E62CF}" type="datetime1">
              <a:rPr lang="en-US" smtClean="0"/>
              <a:pPr/>
              <a:t>12/2/2011</a:t>
            </a:fld>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88B99C93-F56F-46AB-9EB8-53614A95B15F}" type="datetime1">
              <a:rPr lang="en-US" smtClean="0"/>
              <a:pPr/>
              <a:t>12/2/2011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A84A37A-AFC2-4A01-80A1-FC20F2C0D5BB}" type="slidenum">
              <a:rPr lang="en-US" smtClean="0"/>
              <a:pPr/>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hf sldNum="0" hdr="0" ft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70000" lnSpcReduction="20000"/>
          </a:bodyPr>
          <a:lstStyle/>
          <a:p>
            <a:r>
              <a:rPr lang="en-US" dirty="0" smtClean="0"/>
              <a:t>Shriya Parekh</a:t>
            </a:r>
          </a:p>
          <a:p>
            <a:r>
              <a:rPr lang="en-US" dirty="0" smtClean="0"/>
              <a:t>10.1</a:t>
            </a:r>
            <a:endParaRPr lang="en-US" dirty="0"/>
          </a:p>
        </p:txBody>
      </p:sp>
      <p:sp>
        <p:nvSpPr>
          <p:cNvPr id="3" name="Title 2"/>
          <p:cNvSpPr>
            <a:spLocks noGrp="1"/>
          </p:cNvSpPr>
          <p:nvPr>
            <p:ph type="ctrTitle"/>
          </p:nvPr>
        </p:nvSpPr>
        <p:spPr/>
        <p:txBody>
          <a:bodyPr/>
          <a:lstStyle/>
          <a:p>
            <a:r>
              <a:rPr lang="en-US" dirty="0" smtClean="0"/>
              <a:t>Henry </a:t>
            </a:r>
            <a:r>
              <a:rPr lang="en-US" dirty="0" err="1" smtClean="0"/>
              <a:t>moore</a:t>
            </a:r>
            <a:endParaRPr lang="en-US" dirty="0"/>
          </a:p>
        </p:txBody>
      </p:sp>
    </p:spTree>
    <p:extLst>
      <p:ext uri="{BB962C8B-B14F-4D97-AF65-F5344CB8AC3E}">
        <p14:creationId xmlns="" xmlns:p14="http://schemas.microsoft.com/office/powerpoint/2010/main" val="1512023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Goslar Warrior</a:t>
            </a:r>
            <a:endParaRPr lang="en-US" dirty="0"/>
          </a:p>
        </p:txBody>
      </p:sp>
      <p:pic>
        <p:nvPicPr>
          <p:cNvPr id="4" name="Content Placeholder 3" descr="sculpture22-01.jpg"/>
          <p:cNvPicPr>
            <a:picLocks noGrp="1" noChangeAspect="1"/>
          </p:cNvPicPr>
          <p:nvPr>
            <p:ph idx="1"/>
          </p:nvPr>
        </p:nvPicPr>
        <p:blipFill>
          <a:blip r:embed="rId2">
            <a:extLst>
              <a:ext uri="{28A0092B-C50C-407E-A947-70E740481C1C}">
                <a14:useLocalDpi xmlns="" xmlns:a14="http://schemas.microsoft.com/office/drawing/2010/main" val="0"/>
              </a:ext>
            </a:extLst>
          </a:blip>
          <a:srcRect t="10182" b="10182"/>
          <a:stretch>
            <a:fillRect/>
          </a:stretch>
        </p:blipFill>
        <p:spPr/>
      </p:pic>
    </p:spTree>
    <p:extLst>
      <p:ext uri="{BB962C8B-B14F-4D97-AF65-F5344CB8AC3E}">
        <p14:creationId xmlns="" xmlns:p14="http://schemas.microsoft.com/office/powerpoint/2010/main" val="2561032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Moore rarely studied the male form, and there are only six life-size male figures amongst his body of work, three of which are warriors. These are not combatants in the traditional sense; none have weapons. This warrior, with his twisted, thin, fallen body, has only one limb, rendering him powerless. </a:t>
            </a:r>
            <a:endParaRPr lang="en-US" dirty="0" smtClean="0"/>
          </a:p>
          <a:p>
            <a:r>
              <a:rPr lang="en-US" dirty="0" smtClean="0"/>
              <a:t>His </a:t>
            </a:r>
            <a:r>
              <a:rPr lang="en-US" dirty="0"/>
              <a:t>visage has the angular suggestion of a helmet, yet ears are clearly visible, underlining his vulnerability and humanity.</a:t>
            </a:r>
          </a:p>
          <a:p>
            <a:endParaRPr lang="en-US" dirty="0"/>
          </a:p>
        </p:txBody>
      </p:sp>
    </p:spTree>
    <p:extLst>
      <p:ext uri="{BB962C8B-B14F-4D97-AF65-F5344CB8AC3E}">
        <p14:creationId xmlns="" xmlns:p14="http://schemas.microsoft.com/office/powerpoint/2010/main" val="4121922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g006.jpg"/>
          <p:cNvPicPr>
            <a:picLocks noGrp="1" noChangeAspect="1"/>
          </p:cNvPicPr>
          <p:nvPr>
            <p:ph idx="1"/>
          </p:nvPr>
        </p:nvPicPr>
        <p:blipFill>
          <a:blip r:embed="rId2" cstate="print">
            <a:extLst>
              <a:ext uri="{28A0092B-C50C-407E-A947-70E740481C1C}">
                <a14:useLocalDpi xmlns="" xmlns:a14="http://schemas.microsoft.com/office/drawing/2010/main" val="0"/>
              </a:ext>
            </a:extLst>
          </a:blip>
          <a:srcRect l="-18955" r="-18955"/>
          <a:stretch>
            <a:fillRect/>
          </a:stretch>
        </p:blipFill>
        <p:spPr>
          <a:xfrm>
            <a:off x="457200" y="1752600"/>
            <a:ext cx="8229600" cy="4802188"/>
          </a:xfrm>
        </p:spPr>
      </p:pic>
    </p:spTree>
    <p:extLst>
      <p:ext uri="{BB962C8B-B14F-4D97-AF65-F5344CB8AC3E}">
        <p14:creationId xmlns="" xmlns:p14="http://schemas.microsoft.com/office/powerpoint/2010/main" val="3668820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 </a:t>
            </a:r>
            <a:endParaRPr lang="en-US" dirty="0"/>
          </a:p>
        </p:txBody>
      </p:sp>
      <p:pic>
        <p:nvPicPr>
          <p:cNvPr id="4" name="Content Placeholder 3" descr="img001.jpg"/>
          <p:cNvPicPr>
            <a:picLocks noGrp="1" noChangeAspect="1"/>
          </p:cNvPicPr>
          <p:nvPr>
            <p:ph idx="1"/>
          </p:nvPr>
        </p:nvPicPr>
        <p:blipFill rotWithShape="1">
          <a:blip r:embed="rId2" cstate="print">
            <a:extLst>
              <a:ext uri="{28A0092B-C50C-407E-A947-70E740481C1C}">
                <a14:useLocalDpi xmlns="" xmlns:a14="http://schemas.microsoft.com/office/drawing/2010/main" val="0"/>
              </a:ext>
            </a:extLst>
          </a:blip>
          <a:srcRect l="-8232" r="-8232"/>
          <a:stretch/>
        </p:blipFill>
        <p:spPr>
          <a:xfrm>
            <a:off x="0" y="261938"/>
            <a:ext cx="9144000" cy="6740525"/>
          </a:xfrm>
        </p:spPr>
      </p:pic>
      <p:sp>
        <p:nvSpPr>
          <p:cNvPr id="5" name="TextBox 4"/>
          <p:cNvSpPr txBox="1"/>
          <p:nvPr/>
        </p:nvSpPr>
        <p:spPr>
          <a:xfrm>
            <a:off x="5126182" y="6206836"/>
            <a:ext cx="1094509" cy="369332"/>
          </a:xfrm>
          <a:prstGeom prst="rect">
            <a:avLst/>
          </a:prstGeom>
          <a:noFill/>
        </p:spPr>
        <p:txBody>
          <a:bodyPr wrap="square" rtlCol="0">
            <a:spAutoFit/>
          </a:bodyPr>
          <a:lstStyle/>
          <a:p>
            <a:r>
              <a:rPr lang="en-US" dirty="0" err="1" smtClean="0"/>
              <a:t>carreer</a:t>
            </a:r>
            <a:endParaRPr lang="en-US" dirty="0"/>
          </a:p>
        </p:txBody>
      </p:sp>
      <p:sp>
        <p:nvSpPr>
          <p:cNvPr id="6" name="Oval 5"/>
          <p:cNvSpPr/>
          <p:nvPr/>
        </p:nvSpPr>
        <p:spPr>
          <a:xfrm>
            <a:off x="5126182" y="6206836"/>
            <a:ext cx="1413163" cy="3693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858026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img002.jpg"/>
          <p:cNvPicPr>
            <a:picLocks noGrp="1" noChangeAspect="1"/>
          </p:cNvPicPr>
          <p:nvPr>
            <p:ph idx="1"/>
          </p:nvPr>
        </p:nvPicPr>
        <p:blipFill rotWithShape="1">
          <a:blip r:embed="rId2" cstate="print">
            <a:extLst>
              <a:ext uri="{28A0092B-C50C-407E-A947-70E740481C1C}">
                <a14:useLocalDpi xmlns="" xmlns:a14="http://schemas.microsoft.com/office/drawing/2010/main" val="0"/>
              </a:ext>
            </a:extLst>
          </a:blip>
          <a:srcRect l="378" t="8625" r="-378" b="-1299"/>
          <a:stretch/>
        </p:blipFill>
        <p:spPr>
          <a:xfrm>
            <a:off x="0" y="0"/>
            <a:ext cx="9144000" cy="7245484"/>
          </a:xfrm>
        </p:spPr>
      </p:pic>
      <p:sp>
        <p:nvSpPr>
          <p:cNvPr id="5" name="TextBox 4"/>
          <p:cNvSpPr txBox="1"/>
          <p:nvPr/>
        </p:nvSpPr>
        <p:spPr>
          <a:xfrm>
            <a:off x="6594764" y="0"/>
            <a:ext cx="3449782" cy="923330"/>
          </a:xfrm>
          <a:prstGeom prst="rect">
            <a:avLst/>
          </a:prstGeom>
          <a:noFill/>
        </p:spPr>
        <p:txBody>
          <a:bodyPr wrap="square" rtlCol="0">
            <a:spAutoFit/>
          </a:bodyPr>
          <a:lstStyle/>
          <a:p>
            <a:r>
              <a:rPr lang="en-US" dirty="0" smtClean="0"/>
              <a:t>When you write about the </a:t>
            </a:r>
            <a:r>
              <a:rPr lang="en-US" dirty="0" err="1" smtClean="0"/>
              <a:t>victorian</a:t>
            </a:r>
            <a:r>
              <a:rPr lang="en-US" dirty="0" smtClean="0"/>
              <a:t> style add an image to explain</a:t>
            </a:r>
            <a:endParaRPr lang="en-US" dirty="0"/>
          </a:p>
        </p:txBody>
      </p:sp>
      <p:sp>
        <p:nvSpPr>
          <p:cNvPr id="6" name="Oval 5"/>
          <p:cNvSpPr/>
          <p:nvPr/>
        </p:nvSpPr>
        <p:spPr>
          <a:xfrm>
            <a:off x="5223164" y="2521527"/>
            <a:ext cx="2147454" cy="443346"/>
          </a:xfrm>
          <a:prstGeom prst="ellipse">
            <a:avLst/>
          </a:prstGeom>
          <a:noFill/>
        </p:spPr>
        <p:style>
          <a:lnRef idx="2">
            <a:schemeClr val="accent6"/>
          </a:lnRef>
          <a:fillRef idx="1001">
            <a:schemeClr val="lt1"/>
          </a:fillRef>
          <a:effectRef idx="0">
            <a:schemeClr val="accent6"/>
          </a:effectRef>
          <a:fontRef idx="minor">
            <a:schemeClr val="dk1"/>
          </a:fontRef>
        </p:style>
        <p:txBody>
          <a:bodyPr rtlCol="0" anchor="ctr"/>
          <a:lstStyle/>
          <a:p>
            <a:pPr algn="ctr"/>
            <a:endParaRPr lang="en-US"/>
          </a:p>
        </p:txBody>
      </p:sp>
      <p:sp>
        <p:nvSpPr>
          <p:cNvPr id="9" name="Oval 8"/>
          <p:cNvSpPr/>
          <p:nvPr/>
        </p:nvSpPr>
        <p:spPr>
          <a:xfrm>
            <a:off x="748145" y="3602182"/>
            <a:ext cx="4475019" cy="108065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594764" y="5223164"/>
            <a:ext cx="3740727" cy="923330"/>
          </a:xfrm>
          <a:prstGeom prst="rect">
            <a:avLst/>
          </a:prstGeom>
          <a:noFill/>
        </p:spPr>
        <p:txBody>
          <a:bodyPr wrap="square" rtlCol="0">
            <a:spAutoFit/>
          </a:bodyPr>
          <a:lstStyle/>
          <a:p>
            <a:r>
              <a:rPr lang="en-US" dirty="0" smtClean="0"/>
              <a:t>What is primitivism and did you see the works of the artist he got influenced by</a:t>
            </a:r>
            <a:endParaRPr lang="en-US" dirty="0"/>
          </a:p>
        </p:txBody>
      </p:sp>
    </p:spTree>
    <p:extLst>
      <p:ext uri="{BB962C8B-B14F-4D97-AF65-F5344CB8AC3E}">
        <p14:creationId xmlns="" xmlns:p14="http://schemas.microsoft.com/office/powerpoint/2010/main" val="1110468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3"/>
            <a:ext cx="5083150" cy="674716"/>
          </a:xfrm>
        </p:spPr>
        <p:txBody>
          <a:bodyPr>
            <a:normAutofit fontScale="90000"/>
          </a:bodyPr>
          <a:lstStyle/>
          <a:p>
            <a:r>
              <a:rPr lang="en-US" dirty="0" smtClean="0">
                <a:ln>
                  <a:solidFill>
                    <a:srgbClr val="FF0000"/>
                  </a:solidFill>
                </a:ln>
              </a:rPr>
              <a:t>Mother &amp; Child: Block seat</a:t>
            </a:r>
            <a:endParaRPr lang="en-US" dirty="0">
              <a:ln>
                <a:solidFill>
                  <a:srgbClr val="FF0000"/>
                </a:solidFill>
              </a:ln>
            </a:endParaRPr>
          </a:p>
        </p:txBody>
      </p:sp>
      <p:sp>
        <p:nvSpPr>
          <p:cNvPr id="5" name="Content Placeholder 4"/>
          <p:cNvSpPr>
            <a:spLocks noGrp="1"/>
          </p:cNvSpPr>
          <p:nvPr>
            <p:ph idx="1"/>
          </p:nvPr>
        </p:nvSpPr>
        <p:spPr>
          <a:xfrm>
            <a:off x="457200" y="1752600"/>
            <a:ext cx="4398434" cy="4373563"/>
          </a:xfrm>
        </p:spPr>
        <p:txBody>
          <a:bodyPr>
            <a:normAutofit fontScale="92500" lnSpcReduction="20000"/>
          </a:bodyPr>
          <a:lstStyle/>
          <a:p>
            <a:r>
              <a:rPr lang="en-US" dirty="0"/>
              <a:t>There is a psychological connection between the figures, the mother's head tilted towards the infant in her arms implying an intimate gaze</a:t>
            </a:r>
            <a:r>
              <a:rPr lang="en-US" dirty="0" smtClean="0"/>
              <a:t>.</a:t>
            </a:r>
          </a:p>
          <a:p>
            <a:r>
              <a:rPr lang="en-US" dirty="0" smtClean="0"/>
              <a:t> </a:t>
            </a:r>
            <a:r>
              <a:rPr lang="en-US" dirty="0"/>
              <a:t>The division of the solid mass into two forms is another enduring aspect of Moore's work — he explores the importance of space, as each form relates to the other, suggesting protection, confinement and closeness. </a:t>
            </a:r>
          </a:p>
        </p:txBody>
      </p:sp>
      <p:pic>
        <p:nvPicPr>
          <p:cNvPr id="6" name="Picture 5" descr="sculpture28-01.jp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061064" y="1904740"/>
            <a:ext cx="3914855" cy="4369699"/>
          </a:xfrm>
          <a:prstGeom prst="rect">
            <a:avLst/>
          </a:prstGeom>
        </p:spPr>
      </p:pic>
      <p:cxnSp>
        <p:nvCxnSpPr>
          <p:cNvPr id="8" name="Elbow Connector 7"/>
          <p:cNvCxnSpPr/>
          <p:nvPr/>
        </p:nvCxnSpPr>
        <p:spPr>
          <a:xfrm rot="16200000" flipV="1">
            <a:off x="6116293" y="1279122"/>
            <a:ext cx="1400543" cy="1008478"/>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480404" y="389700"/>
            <a:ext cx="2129009" cy="923330"/>
          </a:xfrm>
          <a:prstGeom prst="rect">
            <a:avLst/>
          </a:prstGeom>
          <a:noFill/>
        </p:spPr>
        <p:txBody>
          <a:bodyPr wrap="square" rtlCol="0">
            <a:spAutoFit/>
          </a:bodyPr>
          <a:lstStyle/>
          <a:p>
            <a:r>
              <a:rPr lang="en-US" dirty="0" smtClean="0"/>
              <a:t>Intimate gaze shared by mother and child</a:t>
            </a:r>
            <a:endParaRPr lang="en-US" dirty="0"/>
          </a:p>
        </p:txBody>
      </p:sp>
      <p:sp>
        <p:nvSpPr>
          <p:cNvPr id="7" name="TextBox 6"/>
          <p:cNvSpPr txBox="1"/>
          <p:nvPr/>
        </p:nvSpPr>
        <p:spPr>
          <a:xfrm>
            <a:off x="4486715" y="4239491"/>
            <a:ext cx="2045125" cy="2308324"/>
          </a:xfrm>
          <a:prstGeom prst="rect">
            <a:avLst/>
          </a:prstGeom>
          <a:noFill/>
        </p:spPr>
        <p:txBody>
          <a:bodyPr wrap="square" rtlCol="0">
            <a:spAutoFit/>
          </a:bodyPr>
          <a:lstStyle/>
          <a:p>
            <a:r>
              <a:rPr lang="en-US" dirty="0" smtClean="0">
                <a:solidFill>
                  <a:srgbClr val="FF0000"/>
                </a:solidFill>
              </a:rPr>
              <a:t>What you think, how did you react when you saw this work does seeing a nude image make you react differently.</a:t>
            </a:r>
            <a:endParaRPr lang="en-US" dirty="0">
              <a:solidFill>
                <a:srgbClr val="FF0000"/>
              </a:solidFill>
            </a:endParaRPr>
          </a:p>
        </p:txBody>
      </p:sp>
    </p:spTree>
    <p:extLst>
      <p:ext uri="{BB962C8B-B14F-4D97-AF65-F5344CB8AC3E}">
        <p14:creationId xmlns="" xmlns:p14="http://schemas.microsoft.com/office/powerpoint/2010/main" val="2490879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2954141" cy="1039427"/>
          </a:xfrm>
        </p:spPr>
        <p:txBody>
          <a:bodyPr>
            <a:normAutofit fontScale="90000"/>
          </a:bodyPr>
          <a:lstStyle/>
          <a:p>
            <a:r>
              <a:rPr lang="en-US" dirty="0" smtClean="0"/>
              <a:t>Reclining figure: Arch Leg</a:t>
            </a:r>
            <a:endParaRPr lang="en-US" dirty="0"/>
          </a:p>
        </p:txBody>
      </p:sp>
      <p:sp>
        <p:nvSpPr>
          <p:cNvPr id="3" name="Content Placeholder 2"/>
          <p:cNvSpPr>
            <a:spLocks noGrp="1"/>
          </p:cNvSpPr>
          <p:nvPr>
            <p:ph idx="1"/>
          </p:nvPr>
        </p:nvSpPr>
        <p:spPr>
          <a:xfrm>
            <a:off x="457200" y="1752600"/>
            <a:ext cx="4342408" cy="4391121"/>
          </a:xfrm>
        </p:spPr>
        <p:txBody>
          <a:bodyPr/>
          <a:lstStyle/>
          <a:p>
            <a:r>
              <a:rPr lang="en-US" dirty="0" smtClean="0"/>
              <a:t>Moore, was intrigued by the relationship of two separate figures, and explored it quite often. </a:t>
            </a:r>
          </a:p>
          <a:p>
            <a:r>
              <a:rPr lang="en-US" dirty="0" smtClean="0"/>
              <a:t>In many of his sculptures, he tries to explore the negative space in them, and here it plays a significant role between the body and the “arched leg”. </a:t>
            </a:r>
          </a:p>
        </p:txBody>
      </p:sp>
      <p:pic>
        <p:nvPicPr>
          <p:cNvPr id="5" name="Picture 4" descr="sculpture19-03.jp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799608" y="1752601"/>
            <a:ext cx="4344392" cy="4391120"/>
          </a:xfrm>
          <a:prstGeom prst="rect">
            <a:avLst/>
          </a:prstGeom>
        </p:spPr>
      </p:pic>
      <p:cxnSp>
        <p:nvCxnSpPr>
          <p:cNvPr id="7" name="Straight Arrow Connector 6"/>
          <p:cNvCxnSpPr/>
          <p:nvPr/>
        </p:nvCxnSpPr>
        <p:spPr>
          <a:xfrm flipV="1">
            <a:off x="5733384" y="1101762"/>
            <a:ext cx="0" cy="1400544"/>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799608" y="710821"/>
            <a:ext cx="2932056" cy="338554"/>
          </a:xfrm>
          <a:prstGeom prst="rect">
            <a:avLst/>
          </a:prstGeom>
          <a:noFill/>
        </p:spPr>
        <p:txBody>
          <a:bodyPr wrap="square" rtlCol="0">
            <a:spAutoFit/>
          </a:bodyPr>
          <a:lstStyle/>
          <a:p>
            <a:r>
              <a:rPr lang="en-US" sz="1600" dirty="0"/>
              <a:t> </a:t>
            </a:r>
            <a:r>
              <a:rPr lang="en-US" sz="1600" dirty="0" smtClean="0"/>
              <a:t>         Body</a:t>
            </a:r>
            <a:endParaRPr lang="en-US" sz="1600" dirty="0"/>
          </a:p>
        </p:txBody>
      </p:sp>
      <p:cxnSp>
        <p:nvCxnSpPr>
          <p:cNvPr id="10" name="Straight Arrow Connector 9"/>
          <p:cNvCxnSpPr/>
          <p:nvPr/>
        </p:nvCxnSpPr>
        <p:spPr>
          <a:xfrm flipV="1">
            <a:off x="6685835" y="1101762"/>
            <a:ext cx="56027" cy="308119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312325" y="710821"/>
            <a:ext cx="1718147" cy="369332"/>
          </a:xfrm>
          <a:prstGeom prst="rect">
            <a:avLst/>
          </a:prstGeom>
          <a:noFill/>
        </p:spPr>
        <p:txBody>
          <a:bodyPr wrap="square" rtlCol="0">
            <a:spAutoFit/>
          </a:bodyPr>
          <a:lstStyle/>
          <a:p>
            <a:r>
              <a:rPr lang="en-US" dirty="0" smtClean="0"/>
              <a:t>“arched” leg</a:t>
            </a:r>
            <a:endParaRPr lang="en-US" dirty="0"/>
          </a:p>
        </p:txBody>
      </p:sp>
      <p:cxnSp>
        <p:nvCxnSpPr>
          <p:cNvPr id="13" name="Straight Arrow Connector 12"/>
          <p:cNvCxnSpPr/>
          <p:nvPr/>
        </p:nvCxnSpPr>
        <p:spPr>
          <a:xfrm flipH="1">
            <a:off x="7432856" y="4687156"/>
            <a:ext cx="18675" cy="160595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536431" y="6293114"/>
            <a:ext cx="2072982" cy="369332"/>
          </a:xfrm>
          <a:prstGeom prst="rect">
            <a:avLst/>
          </a:prstGeom>
          <a:noFill/>
        </p:spPr>
        <p:txBody>
          <a:bodyPr wrap="square" rtlCol="0">
            <a:spAutoFit/>
          </a:bodyPr>
          <a:lstStyle/>
          <a:p>
            <a:r>
              <a:rPr lang="en-US" dirty="0" smtClean="0"/>
              <a:t>Negative space</a:t>
            </a:r>
            <a:endParaRPr lang="en-US" dirty="0"/>
          </a:p>
        </p:txBody>
      </p:sp>
      <p:sp>
        <p:nvSpPr>
          <p:cNvPr id="12" name="TextBox 11"/>
          <p:cNvSpPr txBox="1"/>
          <p:nvPr/>
        </p:nvSpPr>
        <p:spPr>
          <a:xfrm>
            <a:off x="4045527" y="1049375"/>
            <a:ext cx="3686137" cy="646331"/>
          </a:xfrm>
          <a:prstGeom prst="rect">
            <a:avLst/>
          </a:prstGeom>
          <a:noFill/>
        </p:spPr>
        <p:txBody>
          <a:bodyPr wrap="square" rtlCol="0">
            <a:spAutoFit/>
          </a:bodyPr>
          <a:lstStyle/>
          <a:p>
            <a:r>
              <a:rPr lang="en-US" dirty="0" smtClean="0">
                <a:solidFill>
                  <a:srgbClr val="FF0000"/>
                </a:solidFill>
              </a:rPr>
              <a:t>What's your personal opinion about the work</a:t>
            </a:r>
            <a:endParaRPr lang="en-US" dirty="0">
              <a:solidFill>
                <a:srgbClr val="FF0000"/>
              </a:solidFill>
            </a:endParaRPr>
          </a:p>
        </p:txBody>
      </p:sp>
    </p:spTree>
    <p:extLst>
      <p:ext uri="{BB962C8B-B14F-4D97-AF65-F5344CB8AC3E}">
        <p14:creationId xmlns="" xmlns:p14="http://schemas.microsoft.com/office/powerpoint/2010/main" val="1266721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Draped reclining mother and baby</a:t>
            </a:r>
            <a:endParaRPr lang="en-US" dirty="0"/>
          </a:p>
        </p:txBody>
      </p:sp>
      <p:pic>
        <p:nvPicPr>
          <p:cNvPr id="4" name="Content Placeholder 3" descr="sculpture27-02.jpg"/>
          <p:cNvPicPr>
            <a:picLocks noGrp="1" noChangeAspect="1"/>
          </p:cNvPicPr>
          <p:nvPr>
            <p:ph idx="1"/>
          </p:nvPr>
        </p:nvPicPr>
        <p:blipFill>
          <a:blip r:embed="rId2">
            <a:extLst>
              <a:ext uri="{28A0092B-C50C-407E-A947-70E740481C1C}">
                <a14:useLocalDpi xmlns="" xmlns:a14="http://schemas.microsoft.com/office/drawing/2010/main" val="0"/>
              </a:ext>
            </a:extLst>
          </a:blip>
          <a:srcRect l="-12660" r="-12660"/>
          <a:stretch>
            <a:fillRect/>
          </a:stretch>
        </p:blipFill>
        <p:spPr>
          <a:xfrm>
            <a:off x="457200" y="1752600"/>
            <a:ext cx="8229600" cy="4373563"/>
          </a:xfrm>
        </p:spPr>
      </p:pic>
      <p:cxnSp>
        <p:nvCxnSpPr>
          <p:cNvPr id="6" name="Straight Arrow Connector 5"/>
          <p:cNvCxnSpPr/>
          <p:nvPr/>
        </p:nvCxnSpPr>
        <p:spPr>
          <a:xfrm>
            <a:off x="821723" y="3790807"/>
            <a:ext cx="214768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7351" y="3543901"/>
            <a:ext cx="1157882" cy="369332"/>
          </a:xfrm>
          <a:prstGeom prst="rect">
            <a:avLst/>
          </a:prstGeom>
          <a:noFill/>
        </p:spPr>
        <p:txBody>
          <a:bodyPr wrap="square" rtlCol="0">
            <a:spAutoFit/>
          </a:bodyPr>
          <a:lstStyle/>
          <a:p>
            <a:r>
              <a:rPr lang="en-US" dirty="0" smtClean="0"/>
              <a:t>Mother</a:t>
            </a:r>
            <a:endParaRPr lang="en-US" dirty="0"/>
          </a:p>
        </p:txBody>
      </p:sp>
      <p:cxnSp>
        <p:nvCxnSpPr>
          <p:cNvPr id="9" name="Straight Arrow Connector 8"/>
          <p:cNvCxnSpPr/>
          <p:nvPr/>
        </p:nvCxnSpPr>
        <p:spPr>
          <a:xfrm flipH="1">
            <a:off x="3697752" y="4500417"/>
            <a:ext cx="37351" cy="1625746"/>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689274" y="6367809"/>
            <a:ext cx="2241062" cy="369332"/>
          </a:xfrm>
          <a:prstGeom prst="rect">
            <a:avLst/>
          </a:prstGeom>
          <a:noFill/>
        </p:spPr>
        <p:txBody>
          <a:bodyPr wrap="square" rtlCol="0">
            <a:spAutoFit/>
          </a:bodyPr>
          <a:lstStyle/>
          <a:p>
            <a:r>
              <a:rPr lang="en-US" dirty="0" smtClean="0"/>
              <a:t>Baby</a:t>
            </a:r>
            <a:endParaRPr lang="en-US" dirty="0"/>
          </a:p>
        </p:txBody>
      </p:sp>
    </p:spTree>
    <p:extLst>
      <p:ext uri="{BB962C8B-B14F-4D97-AF65-F5344CB8AC3E}">
        <p14:creationId xmlns="" xmlns:p14="http://schemas.microsoft.com/office/powerpoint/2010/main" val="1990687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Again, Moore explores the 3 most predominant themes: Mother and child, reclining figure and internal/external forms. </a:t>
            </a:r>
          </a:p>
          <a:p>
            <a:r>
              <a:rPr lang="en-US" dirty="0" smtClean="0"/>
              <a:t>The size of the mother is rather large, and the baby seems to be miniscule. Here, Moore is trying to send across a message that the mother is always there to comfort, closeness and most important- protection/security. </a:t>
            </a:r>
            <a:endParaRPr lang="en-US" dirty="0"/>
          </a:p>
        </p:txBody>
      </p:sp>
    </p:spTree>
    <p:extLst>
      <p:ext uri="{BB962C8B-B14F-4D97-AF65-F5344CB8AC3E}">
        <p14:creationId xmlns="" xmlns:p14="http://schemas.microsoft.com/office/powerpoint/2010/main" val="3614754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Large upright internal/external form</a:t>
            </a:r>
            <a:endParaRPr lang="en-US" dirty="0"/>
          </a:p>
        </p:txBody>
      </p:sp>
      <p:pic>
        <p:nvPicPr>
          <p:cNvPr id="4" name="Content Placeholder 3" descr="sculpture02-02.jpg"/>
          <p:cNvPicPr>
            <a:picLocks noGrp="1" noChangeAspect="1"/>
          </p:cNvPicPr>
          <p:nvPr>
            <p:ph idx="1"/>
          </p:nvPr>
        </p:nvPicPr>
        <p:blipFill rotWithShape="1">
          <a:blip r:embed="rId2">
            <a:extLst>
              <a:ext uri="{28A0092B-C50C-407E-A947-70E740481C1C}">
                <a14:useLocalDpi xmlns="" xmlns:a14="http://schemas.microsoft.com/office/drawing/2010/main" val="0"/>
              </a:ext>
            </a:extLst>
          </a:blip>
          <a:srcRect t="-543" b="715"/>
          <a:stretch/>
        </p:blipFill>
        <p:spPr>
          <a:xfrm>
            <a:off x="1400664" y="1550932"/>
            <a:ext cx="5845437" cy="5171681"/>
          </a:xfrm>
        </p:spPr>
      </p:pic>
    </p:spTree>
    <p:extLst>
      <p:ext uri="{BB962C8B-B14F-4D97-AF65-F5344CB8AC3E}">
        <p14:creationId xmlns="" xmlns:p14="http://schemas.microsoft.com/office/powerpoint/2010/main" val="4285904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a:t>
            </a:r>
            <a:r>
              <a:rPr lang="en-US" dirty="0"/>
              <a:t>Now </a:t>
            </a:r>
            <a:r>
              <a:rPr lang="en-US" dirty="0" smtClean="0"/>
              <a:t>armor </a:t>
            </a:r>
            <a:r>
              <a:rPr lang="en-US" dirty="0"/>
              <a:t>is an outside shell like the shell of a snail which is there to protect the more vulnerable forms inside, as it is in human </a:t>
            </a:r>
            <a:r>
              <a:rPr lang="en-US" dirty="0" smtClean="0"/>
              <a:t>armor </a:t>
            </a:r>
            <a:r>
              <a:rPr lang="en-US" dirty="0"/>
              <a:t>which is hard and put on to protect the soft body. This has led sometimes to the idea of the Mother and Child where the outer form, the mother, is protecting the inner form, the child, like a mother does protect her </a:t>
            </a:r>
            <a:r>
              <a:rPr lang="en-US" dirty="0" smtClean="0"/>
              <a:t>child” – Henry Moore</a:t>
            </a:r>
            <a:endParaRPr lang="en-US" dirty="0"/>
          </a:p>
        </p:txBody>
      </p:sp>
    </p:spTree>
    <p:extLst>
      <p:ext uri="{BB962C8B-B14F-4D97-AF65-F5344CB8AC3E}">
        <p14:creationId xmlns="" xmlns:p14="http://schemas.microsoft.com/office/powerpoint/2010/main" val="31634979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Apothecary.thmx</Template>
  <TotalTime>577</TotalTime>
  <Words>445</Words>
  <Application>Microsoft Macintosh PowerPoint</Application>
  <PresentationFormat>On-screen Show (4:3)</PresentationFormat>
  <Paragraphs>29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Apothecary</vt:lpstr>
      <vt:lpstr>Henry moore</vt:lpstr>
      <vt:lpstr>Biography </vt:lpstr>
      <vt:lpstr>Slide 3</vt:lpstr>
      <vt:lpstr>Mother &amp; Child: Block seat</vt:lpstr>
      <vt:lpstr>Reclining figure: Arch Leg</vt:lpstr>
      <vt:lpstr>Draped reclining mother and baby</vt:lpstr>
      <vt:lpstr>Slide 7</vt:lpstr>
      <vt:lpstr>Large upright internal/external form</vt:lpstr>
      <vt:lpstr>Slide 9</vt:lpstr>
      <vt:lpstr>Goslar Warrior</vt:lpstr>
      <vt:lpstr>Slide 11</vt:lpstr>
      <vt:lpstr>Slide 12</vt:lpstr>
    </vt:vector>
  </TitlesOfParts>
  <Company>ecole mondiale world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Henry moore</dc:title>
  <dc:creator>Shriya parekh</dc:creator>
  <cp:lastModifiedBy>ksukhani</cp:lastModifiedBy>
  <cp:revision>24</cp:revision>
  <dcterms:created xsi:type="dcterms:W3CDTF">2011-11-16T07:32:58Z</dcterms:created>
  <dcterms:modified xsi:type="dcterms:W3CDTF">2011-12-02T07:23:50Z</dcterms:modified>
</cp:coreProperties>
</file>